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70" r:id="rId2"/>
    <p:sldId id="309" r:id="rId3"/>
    <p:sldId id="304" r:id="rId4"/>
    <p:sldId id="272" r:id="rId5"/>
    <p:sldId id="300" r:id="rId6"/>
    <p:sldId id="303" r:id="rId7"/>
    <p:sldId id="274" r:id="rId8"/>
    <p:sldId id="297" r:id="rId9"/>
    <p:sldId id="310" r:id="rId10"/>
    <p:sldId id="311" r:id="rId11"/>
    <p:sldId id="299" r:id="rId12"/>
    <p:sldId id="285" r:id="rId13"/>
    <p:sldId id="286" r:id="rId14"/>
    <p:sldId id="281" r:id="rId15"/>
    <p:sldId id="301" r:id="rId16"/>
    <p:sldId id="308" r:id="rId17"/>
    <p:sldId id="305" r:id="rId18"/>
    <p:sldId id="302" r:id="rId19"/>
    <p:sldId id="273" r:id="rId20"/>
    <p:sldId id="296" r:id="rId21"/>
    <p:sldId id="287" r:id="rId22"/>
    <p:sldId id="288" r:id="rId23"/>
    <p:sldId id="291" r:id="rId24"/>
    <p:sldId id="292" r:id="rId25"/>
    <p:sldId id="293" r:id="rId26"/>
    <p:sldId id="307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09"/>
            <p14:sldId id="304"/>
            <p14:sldId id="272"/>
            <p14:sldId id="300"/>
            <p14:sldId id="303"/>
            <p14:sldId id="274"/>
            <p14:sldId id="297"/>
            <p14:sldId id="310"/>
            <p14:sldId id="311"/>
            <p14:sldId id="299"/>
            <p14:sldId id="285"/>
            <p14:sldId id="286"/>
            <p14:sldId id="281"/>
            <p14:sldId id="301"/>
            <p14:sldId id="308"/>
            <p14:sldId id="305"/>
            <p14:sldId id="302"/>
            <p14:sldId id="273"/>
            <p14:sldId id="296"/>
            <p14:sldId id="287"/>
            <p14:sldId id="288"/>
            <p14:sldId id="291"/>
            <p14:sldId id="292"/>
            <p14:sldId id="293"/>
            <p14:sldId id="30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4"/>
    <p:restoredTop sz="94574"/>
  </p:normalViewPr>
  <p:slideViewPr>
    <p:cSldViewPr>
      <p:cViewPr>
        <p:scale>
          <a:sx n="118" d="100"/>
          <a:sy n="118" d="100"/>
        </p:scale>
        <p:origin x="-100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earned-value-management_b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SDET_CODE\PMD_REPORT_master_180730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D:\SDET_CODE\PMD_REPORT_master_180730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D:\workspace\share_doc\CodeReview\CodeReiview_&#48516;&#49437;&#51088;&#4730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1428776255952951E-2"/>
          <c:y val="1.7133650351056406E-2"/>
          <c:w val="0.91858748099940424"/>
          <c:h val="0.84545011417519689"/>
        </c:manualLayout>
      </c:layout>
      <c:lineChart>
        <c:grouping val="standard"/>
        <c:varyColors val="0"/>
        <c:ser>
          <c:idx val="0"/>
          <c:order val="0"/>
          <c:tx>
            <c:v>Planned Value (PV)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106-6A45-969D-ACBAA2ABA27E}"/>
            </c:ext>
          </c:extLst>
        </c:ser>
        <c:ser>
          <c:idx val="1"/>
          <c:order val="1"/>
          <c:tx>
            <c:v>Earned Value (EV)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163.69999999999999</c:v>
                </c:pt>
                <c:pt idx="13">
                  <c:v>163.69999999999999</c:v>
                </c:pt>
                <c:pt idx="14">
                  <c:v>163.69999999999999</c:v>
                </c:pt>
                <c:pt idx="15">
                  <c:v>173.7</c:v>
                </c:pt>
                <c:pt idx="16">
                  <c:v>188.7</c:v>
                </c:pt>
                <c:pt idx="17">
                  <c:v>221.7</c:v>
                </c:pt>
                <c:pt idx="18">
                  <c:v>246.7</c:v>
                </c:pt>
                <c:pt idx="19">
                  <c:v>257.7</c:v>
                </c:pt>
                <c:pt idx="20">
                  <c:v>257.7</c:v>
                </c:pt>
                <c:pt idx="21">
                  <c:v>257.7</c:v>
                </c:pt>
                <c:pt idx="22">
                  <c:v>293.7</c:v>
                </c:pt>
                <c:pt idx="23">
                  <c:v>293.7</c:v>
                </c:pt>
                <c:pt idx="24">
                  <c:v>293.7</c:v>
                </c:pt>
                <c:pt idx="25">
                  <c:v>293.7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106-6A45-969D-ACBAA2ABA27E}"/>
            </c:ext>
          </c:extLst>
        </c:ser>
        <c:ser>
          <c:idx val="2"/>
          <c:order val="2"/>
          <c:tx>
            <c:v>Actual Cost (AC)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150.19999999999999</c:v>
                </c:pt>
                <c:pt idx="13">
                  <c:v>150.19999999999999</c:v>
                </c:pt>
                <c:pt idx="14">
                  <c:v>155.19999999999999</c:v>
                </c:pt>
                <c:pt idx="15">
                  <c:v>166.2</c:v>
                </c:pt>
                <c:pt idx="16">
                  <c:v>176.2</c:v>
                </c:pt>
                <c:pt idx="17">
                  <c:v>199.6</c:v>
                </c:pt>
                <c:pt idx="18">
                  <c:v>219.6</c:v>
                </c:pt>
                <c:pt idx="19">
                  <c:v>231.4</c:v>
                </c:pt>
                <c:pt idx="20">
                  <c:v>231.4</c:v>
                </c:pt>
                <c:pt idx="21">
                  <c:v>231.4</c:v>
                </c:pt>
                <c:pt idx="22">
                  <c:v>261.39999999999998</c:v>
                </c:pt>
                <c:pt idx="23">
                  <c:v>261.39999999999998</c:v>
                </c:pt>
                <c:pt idx="24">
                  <c:v>261.39999999999998</c:v>
                </c:pt>
                <c:pt idx="25">
                  <c:v>261.39999999999998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106-6A45-969D-ACBAA2ABA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437312"/>
        <c:axId val="131439616"/>
      </c:lineChart>
      <c:dateAx>
        <c:axId val="131437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/>
                  <a:t>Period</a:t>
                </a:r>
              </a:p>
            </c:rich>
          </c:tx>
          <c:layout>
            <c:manualLayout>
              <c:xMode val="edge"/>
              <c:yMode val="edge"/>
              <c:x val="0.51158178067785798"/>
              <c:y val="0.9385140766937355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31439616"/>
        <c:crosses val="autoZero"/>
        <c:auto val="0"/>
        <c:lblOffset val="100"/>
        <c:baseTimeUnit val="days"/>
        <c:majorUnit val="1"/>
        <c:minorUnit val="1"/>
      </c:dateAx>
      <c:valAx>
        <c:axId val="1314396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3143731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5451085863296757"/>
          <c:y val="0.12784105476453719"/>
          <c:w val="0.30418997643082668"/>
          <c:h val="0.12126734182313076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1BA-5643-A71C-4557D296A024}"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BA-5643-A71C-4557D296A024}"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BA-5643-A71C-4557D296A024}"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BA-5643-A71C-4557D296A024}"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BA-5643-A71C-4557D296A024}"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BA-5643-A71C-4557D296A024}"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BA-5643-A71C-4557D296A024}"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1BA-5643-A71C-4557D296A024}"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1BA-5643-A71C-4557D296A024}"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1BA-5643-A71C-4557D296A024}"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645632"/>
        <c:axId val="132647168"/>
      </c:barChart>
      <c:catAx>
        <c:axId val="132645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647168"/>
        <c:crosses val="autoZero"/>
        <c:auto val="1"/>
        <c:lblAlgn val="ctr"/>
        <c:lblOffset val="100"/>
        <c:noMultiLvlLbl val="0"/>
      </c:catAx>
      <c:valAx>
        <c:axId val="132647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64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3250432"/>
        <c:axId val="133252224"/>
      </c:barChart>
      <c:catAx>
        <c:axId val="133250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252224"/>
        <c:crosses val="autoZero"/>
        <c:auto val="1"/>
        <c:lblAlgn val="ctr"/>
        <c:lblOffset val="100"/>
        <c:noMultiLvlLbl val="0"/>
      </c:catAx>
      <c:valAx>
        <c:axId val="133252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25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Category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'카테고리별 구분'!$B$3:$B$12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requirement</c:v>
                </c:pt>
                <c:pt idx="4">
                  <c:v>security</c:v>
                </c:pt>
                <c:pt idx="5">
                  <c:v>common weakness</c:v>
                </c:pt>
                <c:pt idx="6">
                  <c:v>brain-overload</c:v>
                </c:pt>
                <c:pt idx="7">
                  <c:v>performance</c:v>
                </c:pt>
                <c:pt idx="8">
                  <c:v>unused</c:v>
                </c:pt>
                <c:pt idx="9">
                  <c:v>bad practice</c:v>
                </c:pt>
              </c:strCache>
            </c:strRef>
          </c:cat>
          <c:val>
            <c:numRef>
              <c:f>'카테고리별 구분'!$C$3:$C$12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9</c:v>
                </c:pt>
                <c:pt idx="7">
                  <c:v>24</c:v>
                </c:pt>
                <c:pt idx="8">
                  <c:v>26</c:v>
                </c:pt>
                <c:pt idx="9">
                  <c:v>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46A-654A-AD57-8F78D891B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3308800"/>
        <c:axId val="133310336"/>
      </c:barChart>
      <c:catAx>
        <c:axId val="13330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310336"/>
        <c:crosses val="autoZero"/>
        <c:auto val="1"/>
        <c:lblAlgn val="ctr"/>
        <c:lblOffset val="100"/>
        <c:noMultiLvlLbl val="0"/>
      </c:catAx>
      <c:valAx>
        <c:axId val="133310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30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951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70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380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6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5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4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=""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=""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동적 </a:t>
            </a:r>
            <a:r>
              <a:rPr lang="ko-KR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테스팅보다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적은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으로 결함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발견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환경에 툴을 포함시켜 수시로 결함 분석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92836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 (To be added)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6211910" y="2708920"/>
            <a:ext cx="3363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관련 내용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False alarm </a:t>
            </a:r>
            <a:r>
              <a:rPr kumimoji="1" lang="ko-KR" altLang="en-US" dirty="0">
                <a:solidFill>
                  <a:srgbClr val="FF0000"/>
                </a:solidFill>
              </a:rPr>
              <a:t>분석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정적 분석 툴에 대한 특성 비교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2123728" y="3706728"/>
            <a:ext cx="406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 smtClean="0">
                <a:solidFill>
                  <a:srgbClr val="0070C0"/>
                </a:solidFill>
              </a:rPr>
              <a:t>Pmd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현재 버전 돌려서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sonar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랑 비교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False alarm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개수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 print</a:t>
            </a:r>
          </a:p>
        </p:txBody>
      </p:sp>
    </p:spTree>
    <p:extLst>
      <p:ext uri="{BB962C8B-B14F-4D97-AF65-F5344CB8AC3E}">
        <p14:creationId xmlns:p14="http://schemas.microsoft.com/office/powerpoint/2010/main" val="3324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>
            <p:extLst/>
          </p:nvPr>
        </p:nvGraphicFramePr>
        <p:xfrm>
          <a:off x="4114800" y="26369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14238" y="2420888"/>
            <a:ext cx="7250533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smtClean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FCC423D-58A8-AB47-B789-6AE3D6A3EA20}"/>
              </a:ext>
            </a:extLst>
          </p:cNvPr>
          <p:cNvSpPr txBox="1"/>
          <p:nvPr/>
        </p:nvSpPr>
        <p:spPr>
          <a:xfrm>
            <a:off x="2287636" y="775183"/>
            <a:ext cx="685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결과물을 선명하게 나타낼 수 있는 그림 </a:t>
            </a:r>
            <a:r>
              <a:rPr kumimoji="1" lang="en-US" altLang="ko-KR" dirty="0">
                <a:solidFill>
                  <a:srgbClr val="FF0000"/>
                </a:solidFill>
              </a:rPr>
              <a:t>or </a:t>
            </a:r>
            <a:r>
              <a:rPr kumimoji="1" lang="ko-KR" altLang="en-US" dirty="0">
                <a:solidFill>
                  <a:srgbClr val="FF0000"/>
                </a:solidFill>
              </a:rPr>
              <a:t>지표 추가가 필요함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3378575" y="3068960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Defect category (severity)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4B96113-F1CE-C54E-8286-99AD11747F54}"/>
              </a:ext>
            </a:extLst>
          </p:cNvPr>
          <p:cNvSpPr txBox="1"/>
          <p:nvPr/>
        </p:nvSpPr>
        <p:spPr>
          <a:xfrm>
            <a:off x="4076557" y="848040"/>
            <a:ext cx="4132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* </a:t>
            </a:r>
            <a:r>
              <a:rPr kumimoji="1" lang="en-US" altLang="ko-KR" dirty="0">
                <a:solidFill>
                  <a:srgbClr val="FF0000"/>
                </a:solidFill>
              </a:rPr>
              <a:t>unit </a:t>
            </a:r>
            <a:r>
              <a:rPr kumimoji="1" lang="ko-KR" altLang="en-US" dirty="0">
                <a:solidFill>
                  <a:srgbClr val="FF0000"/>
                </a:solidFill>
              </a:rPr>
              <a:t>단위의 </a:t>
            </a:r>
            <a:r>
              <a:rPr kumimoji="1" lang="ko-KR" altLang="en-US" dirty="0" err="1">
                <a:solidFill>
                  <a:srgbClr val="FF0000"/>
                </a:solidFill>
              </a:rPr>
              <a:t>기능확인</a:t>
            </a:r>
            <a:r>
              <a:rPr kumimoji="1" lang="ko-KR" altLang="en-US" dirty="0">
                <a:solidFill>
                  <a:srgbClr val="FF0000"/>
                </a:solidFill>
              </a:rPr>
              <a:t> 및 </a:t>
            </a: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검출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숫자가 적은 이유를 기술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Coverage </a:t>
            </a:r>
            <a:r>
              <a:rPr kumimoji="1" lang="ko-KR" altLang="en-US" dirty="0">
                <a:solidFill>
                  <a:srgbClr val="FF0000"/>
                </a:solidFill>
              </a:rPr>
              <a:t>결과 업데이트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3491880" y="3846659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Defect category (severity)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497868" y="5702201"/>
            <a:ext cx="533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요구사항 만족보다는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위주로 </a:t>
            </a:r>
            <a:r>
              <a:rPr kumimoji="1" lang="ko-KR" altLang="en-US" sz="1600" b="1" dirty="0" err="1" smtClean="0">
                <a:solidFill>
                  <a:srgbClr val="0070C0"/>
                </a:solidFill>
              </a:rPr>
              <a:t>진행하다보니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이 적게 나옴  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02056" y="836712"/>
            <a:ext cx="8496944" cy="572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(actually, we could not find a bug in the actual program due to the test case change by the mutation test.)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Rather than increasing mutation coverage, it is important to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We could see that explicit unit test case implementation of the parts to be checked and the degree of stub processing affected the mutation coverage.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6548" y="3378464"/>
            <a:ext cx="3820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요약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우리는 효과가 없었지만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..</a:t>
            </a: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일반적으로 효과적으로 사용되는 곳 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cover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4509120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05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856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dsfd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9F72B6-75E4-B44E-A642-94E30D2AC008}"/>
              </a:ext>
            </a:extLst>
          </p:cNvPr>
          <p:cNvSpPr txBox="1"/>
          <p:nvPr/>
        </p:nvSpPr>
        <p:spPr>
          <a:xfrm>
            <a:off x="5292080" y="2027949"/>
            <a:ext cx="415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대비 개발 숫자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상세 </a:t>
            </a: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ko-KR" altLang="en-US" dirty="0" err="1">
                <a:solidFill>
                  <a:srgbClr val="FF0000"/>
                </a:solidFill>
              </a:rPr>
              <a:t>유첨으로</a:t>
            </a:r>
            <a:r>
              <a:rPr kumimoji="1" lang="ko-KR" altLang="en-US" dirty="0">
                <a:solidFill>
                  <a:srgbClr val="FF0000"/>
                </a:solidFill>
              </a:rPr>
              <a:t> 정리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43C98C-B51B-DE40-8CC5-B503B6BB8DB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84539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More famous Koreans than Kimchi and 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(Gangnam Style)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324 / 1000000 - according to newspaper in 2015.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Verification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67402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583" y="2195161"/>
            <a:ext cx="6605269" cy="35088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40809"/>
            <a:ext cx="4248472" cy="23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832619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614F45E-B7E4-D34C-96BE-0710310E1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02" y="3691967"/>
            <a:ext cx="2129004" cy="16092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C9ED6D7-3B12-EC45-AFC3-BE1A816E3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8100" y="1931913"/>
            <a:ext cx="2125073" cy="1716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C91597B-E90C-2349-8EC9-CDFCE782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4240859"/>
            <a:ext cx="2120697" cy="106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31914"/>
            <a:ext cx="2120697" cy="2288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E45D180-6B87-EA40-8BA3-6A4E5E1E6BF9}"/>
              </a:ext>
            </a:extLst>
          </p:cNvPr>
          <p:cNvSpPr txBox="1"/>
          <p:nvPr/>
        </p:nvSpPr>
        <p:spPr>
          <a:xfrm>
            <a:off x="4175215" y="295054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사진 </a:t>
            </a:r>
            <a:r>
              <a:rPr kumimoji="1" lang="en-US" altLang="ko-KR" dirty="0">
                <a:solidFill>
                  <a:srgbClr val="FF0000"/>
                </a:solidFill>
              </a:rPr>
              <a:t>cliff</a:t>
            </a:r>
            <a:r>
              <a:rPr kumimoji="1" lang="ko-KR" altLang="en-US" dirty="0">
                <a:solidFill>
                  <a:srgbClr val="FF0000"/>
                </a:solidFill>
              </a:rPr>
              <a:t> 함께 </a:t>
            </a:r>
            <a:r>
              <a:rPr kumimoji="1" lang="ko-KR" altLang="en-US" dirty="0" err="1">
                <a:solidFill>
                  <a:srgbClr val="FF0000"/>
                </a:solidFill>
              </a:rPr>
              <a:t>찍은걸</a:t>
            </a:r>
            <a:r>
              <a:rPr kumimoji="1" lang="ko-KR" altLang="en-US" dirty="0">
                <a:solidFill>
                  <a:srgbClr val="FF0000"/>
                </a:solidFill>
              </a:rPr>
              <a:t>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C. :</a:t>
            </a:r>
            <a:r>
              <a:rPr kumimoji="1" lang="ko-KR" altLang="en-US" dirty="0">
                <a:solidFill>
                  <a:srgbClr val="FF0000"/>
                </a:solidFill>
              </a:rPr>
              <a:t>  관련 내용 추가 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1200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444208" y="4437112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smtClean="0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 smtClean="0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기술적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명확하지 않은 요구사항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요구사항을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보충해나갔다는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식으로 풀어간다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자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원</a:t>
            </a:r>
            <a:r>
              <a:rPr lang="ko-KR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리소스 위주로 풀어나간다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 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한정된 리소스에서 프로젝트를 진행하기 위해 테스트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개발자를 나눔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제품 품질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신규 기능에 따른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과정에서 의도치 않은 많은 오류가 발생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 : integration Test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뿐만아니라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사용자 입장에서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도 동시에 진행하여  버그를 발견할 수 있도록 노력한 부분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풀어나갈것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659156" y="980728"/>
            <a:ext cx="378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Risk management </a:t>
            </a:r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Project &amp; Product </a:t>
            </a:r>
            <a:r>
              <a:rPr kumimoji="1" lang="ko-KR" altLang="en-US" dirty="0">
                <a:solidFill>
                  <a:srgbClr val="FF0000"/>
                </a:solidFill>
              </a:rPr>
              <a:t>관점에서 기술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2863825" y="2029067"/>
            <a:ext cx="688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요구사항 명확하지 않음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요구사항 보충 진행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java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language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에 익숙하지 못함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난이도에 따라 개발 업무 분장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2488996" y="3645024"/>
            <a:ext cx="9855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자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원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 err="1" smtClean="0">
                <a:solidFill>
                  <a:srgbClr val="0070C0"/>
                </a:solidFill>
              </a:rPr>
              <a:t>리스크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프로젝트 매니지먼트 툴 결정에 시간 소비가 많았음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제약이 없는 서비스 사용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(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외부</a:t>
            </a:r>
            <a:r>
              <a:rPr kumimoji="1" lang="en-US" altLang="ko-KR" sz="1600" b="1" dirty="0" err="1" smtClean="0">
                <a:solidFill>
                  <a:srgbClr val="0070C0"/>
                </a:solidFill>
              </a:rPr>
              <a:t>jira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팀원 모두가 사용이 용이한 툴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14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&amp; Rework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nalysis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(Gray box testing)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용어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기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46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 Project Plans (?)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2D77102-6ED5-B749-9AD6-DBE931E3AFE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="" xmlns:a16="http://schemas.microsoft.com/office/drawing/2014/main" id="{FC884C0A-A061-2649-B945-88256D3A9C14}"/>
              </a:ext>
            </a:extLst>
          </p:cNvPr>
          <p:cNvCxnSpPr>
            <a:cxnSpLocks/>
          </p:cNvCxnSpPr>
          <p:nvPr/>
        </p:nvCxnSpPr>
        <p:spPr>
          <a:xfrm>
            <a:off x="467544" y="6525344"/>
            <a:ext cx="81541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C3BF793-9662-384E-88DC-1F7A5918E1B1}"/>
              </a:ext>
            </a:extLst>
          </p:cNvPr>
          <p:cNvSpPr/>
          <p:nvPr/>
        </p:nvSpPr>
        <p:spPr>
          <a:xfrm>
            <a:off x="1319032" y="6361583"/>
            <a:ext cx="700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7" name="그림 276">
            <a:extLst>
              <a:ext uri="{FF2B5EF4-FFF2-40B4-BE49-F238E27FC236}">
                <a16:creationId xmlns="" xmlns:a16="http://schemas.microsoft.com/office/drawing/2014/main" id="{59331009-E26A-8B4A-8094-7554153C5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1" y="835397"/>
            <a:ext cx="8840977" cy="5368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948264" y="1758935"/>
            <a:ext cx="2044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Actual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선 굵게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용어 통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일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Values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PV(Planned Value)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EV(Earned Value)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activities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AC(Actual Cost)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activities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Management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F7C3B33-05D0-6C47-9E71-257D68D55C1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Chart 39">
            <a:extLst>
              <a:ext uri="{FF2B5EF4-FFF2-40B4-BE49-F238E27FC236}">
                <a16:creationId xmlns=""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330522"/>
              </p:ext>
            </p:extLst>
          </p:nvPr>
        </p:nvGraphicFramePr>
        <p:xfrm>
          <a:off x="195492" y="764704"/>
          <a:ext cx="8753015" cy="4137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86870" y="744449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주말 빼기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,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시스템 테스트 추가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</TotalTime>
  <Words>1819</Words>
  <Application>Microsoft Office PowerPoint</Application>
  <PresentationFormat>화면 슬라이드 쇼(4:3)</PresentationFormat>
  <Paragraphs>414</Paragraphs>
  <Slides>26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135</cp:revision>
  <dcterms:created xsi:type="dcterms:W3CDTF">2018-07-20T19:33:24Z</dcterms:created>
  <dcterms:modified xsi:type="dcterms:W3CDTF">2018-07-31T22:31:00Z</dcterms:modified>
</cp:coreProperties>
</file>